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62" r:id="rId3"/>
    <p:sldId id="263" r:id="rId4"/>
    <p:sldId id="272" r:id="rId5"/>
    <p:sldId id="279" r:id="rId6"/>
    <p:sldId id="273" r:id="rId7"/>
    <p:sldId id="274" r:id="rId8"/>
    <p:sldId id="280" r:id="rId9"/>
    <p:sldId id="257" r:id="rId10"/>
    <p:sldId id="281" r:id="rId11"/>
    <p:sldId id="258" r:id="rId12"/>
    <p:sldId id="282" r:id="rId13"/>
    <p:sldId id="275" r:id="rId14"/>
    <p:sldId id="276" r:id="rId15"/>
    <p:sldId id="283" r:id="rId16"/>
    <p:sldId id="277" r:id="rId17"/>
    <p:sldId id="284" r:id="rId18"/>
    <p:sldId id="27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799FB-B28B-48E4-A2D8-CE0500699248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7C1E-9062-4F56-9FFE-9F8EB96A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59FB-E231-4F5B-858C-17DAB6CC1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Company Representatives:</a:t>
            </a:r>
          </a:p>
          <a:p>
            <a:endParaRPr lang="en-US" sz="2000" dirty="0" smtClean="0"/>
          </a:p>
          <a:p>
            <a:r>
              <a:rPr lang="en-US" sz="2000" dirty="0" smtClean="0"/>
              <a:t>Force Dimension: Francois Conti (maybe)</a:t>
            </a:r>
          </a:p>
          <a:p>
            <a:endParaRPr lang="en-US" sz="2000" dirty="0"/>
          </a:p>
          <a:p>
            <a:r>
              <a:rPr lang="en-US" sz="2000" dirty="0" smtClean="0"/>
              <a:t>MOOG: Piet </a:t>
            </a:r>
            <a:r>
              <a:rPr lang="en-US" sz="2000" dirty="0" err="1" smtClean="0"/>
              <a:t>Lammertse</a:t>
            </a:r>
            <a:r>
              <a:rPr lang="en-US" sz="2000" dirty="0"/>
              <a:t> </a:t>
            </a:r>
            <a:r>
              <a:rPr lang="en-US" sz="2000" dirty="0" smtClean="0"/>
              <a:t>(plammertse@moog.com, direct 31-252462065, mobile 31-650204952, MOOG Netherlands)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59FB-E231-4F5B-858C-17DAB6CC1D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667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3" descr="C:\Users\omalleym\Dropbox\HS-2012\WEBSITE\images\use\Vancouver Panorama-lic_Sosn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C5BAAD9-9DAF-433D-BF36-30C99E1C4CAA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9FB2CD2-620B-47D6-AAF2-06BBCAEB6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1" name="Picture 3" descr="C:\Users\omalleym\Dropbox\HS-2012\WEBSITE\images\use\Vancouver Panorama-lic_Sosner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1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752600"/>
          </a:xfrm>
        </p:spPr>
        <p:txBody>
          <a:bodyPr/>
          <a:lstStyle/>
          <a:p>
            <a:r>
              <a:rPr lang="en-US" dirty="0" smtClean="0"/>
              <a:t>Award Ceremony</a:t>
            </a:r>
            <a:endParaRPr lang="en-US" dirty="0"/>
          </a:p>
        </p:txBody>
      </p:sp>
      <p:pic>
        <p:nvPicPr>
          <p:cNvPr id="4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Student Paper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3074" name="44cea768-d31a-4271-9048-ba1dbdb37d05" descr="769B9835-F79A-4753-A5E8-05E2ABE7B1BE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/>
          <a:stretch/>
        </p:blipFill>
        <p:spPr bwMode="auto">
          <a:xfrm>
            <a:off x="1362075" y="1023582"/>
            <a:ext cx="6410325" cy="58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9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676400"/>
            <a:ext cx="5535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Paper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3005217"/>
            <a:ext cx="7924799" cy="1338183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“Exploring the Design Space of Programmable Friction for Scrolling Interactions,”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Vincent Levesque, Louise </a:t>
            </a:r>
            <a:r>
              <a:rPr lang="en-US" b="1" dirty="0" err="1" smtClean="0">
                <a:solidFill>
                  <a:schemeClr val="tx1"/>
                </a:solidFill>
              </a:rPr>
              <a:t>Oram</a:t>
            </a:r>
            <a:r>
              <a:rPr lang="en-US" b="1" dirty="0" smtClean="0">
                <a:solidFill>
                  <a:schemeClr val="tx1"/>
                </a:solidFill>
              </a:rPr>
              <a:t>, Karon MacLean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61101"/>
            <a:ext cx="1752600" cy="487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400" y="1600200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Paper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4098" name="3e9eb753-0eeb-4ada-925b-b6abcc3ad32e" descr="375E8566-27A8-4788-998B-E4961614A6DB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/>
          <a:stretch/>
        </p:blipFill>
        <p:spPr bwMode="auto">
          <a:xfrm>
            <a:off x="1362075" y="1105469"/>
            <a:ext cx="6410325" cy="57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4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458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All demos eligible for the award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Winner selected by a Best Demo Award Committee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96200" y="2187918"/>
            <a:ext cx="1800200" cy="2451884"/>
            <a:chOff x="7184079" y="1749505"/>
            <a:chExt cx="1800200" cy="2451884"/>
          </a:xfrm>
        </p:grpSpPr>
        <p:pic>
          <p:nvPicPr>
            <p:cNvPr id="6" name="Picture 5" descr="pub10_cropped.jpg"/>
            <p:cNvPicPr>
              <a:picLocks noChangeAspect="1"/>
            </p:cNvPicPr>
            <p:nvPr/>
          </p:nvPicPr>
          <p:blipFill rotWithShape="1">
            <a:blip r:embed="rId3" cstate="print"/>
            <a:srcRect l="18576" r="13876"/>
            <a:stretch/>
          </p:blipFill>
          <p:spPr>
            <a:xfrm>
              <a:off x="7473159" y="2392233"/>
              <a:ext cx="1222040" cy="18091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184079" y="1749505"/>
              <a:ext cx="1800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Hong Tan</a:t>
              </a:r>
            </a:p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smtClean="0">
                  <a:latin typeface="Palatino Linotype" pitchFamily="18" charset="0"/>
                </a:rPr>
                <a:t>(Co-Chair)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sz="4800" dirty="0"/>
              <a:t>Selection of Best </a:t>
            </a:r>
            <a:r>
              <a:rPr lang="en-US" sz="4800" dirty="0" smtClean="0"/>
              <a:t>Demo Awards</a:t>
            </a:r>
            <a:endParaRPr 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-76200" y="2834249"/>
            <a:ext cx="1813411" cy="2194951"/>
            <a:chOff x="18197" y="2395836"/>
            <a:chExt cx="1813411" cy="21949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5" r="11621" b="6934"/>
            <a:stretch/>
          </p:blipFill>
          <p:spPr>
            <a:xfrm>
              <a:off x="248205" y="2395836"/>
              <a:ext cx="1353394" cy="180555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8197" y="4221455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err="1" smtClean="0">
                  <a:latin typeface="Palatino Linotype" pitchFamily="18" charset="0"/>
                </a:rPr>
                <a:t>Dov</a:t>
              </a:r>
              <a:r>
                <a:rPr lang="en-US" b="1" i="1" dirty="0" smtClean="0">
                  <a:latin typeface="Palatino Linotype" pitchFamily="18" charset="0"/>
                </a:rPr>
                <a:t> Adelstein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86989" y="2138147"/>
            <a:ext cx="1813411" cy="2501654"/>
            <a:chOff x="1821372" y="1699734"/>
            <a:chExt cx="1813411" cy="25016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5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0" t="6289" r="15286" b="7025"/>
            <a:stretch/>
          </p:blipFill>
          <p:spPr>
            <a:xfrm>
              <a:off x="2054234" y="2392233"/>
              <a:ext cx="1347686" cy="180915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821372" y="1699734"/>
              <a:ext cx="1813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smtClean="0">
                  <a:latin typeface="Palatino Linotype" pitchFamily="18" charset="0"/>
                </a:rPr>
                <a:t>Greg Gerling (Co-Chair)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11189" y="2456088"/>
            <a:ext cx="1813411" cy="2183713"/>
            <a:chOff x="5452491" y="2017675"/>
            <a:chExt cx="1813411" cy="2183713"/>
          </a:xfrm>
        </p:grpSpPr>
        <p:sp>
          <p:nvSpPr>
            <p:cNvPr id="18" name="Rectangle 17"/>
            <p:cNvSpPr/>
            <p:nvPr/>
          </p:nvSpPr>
          <p:spPr>
            <a:xfrm>
              <a:off x="5452491" y="2017675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smtClean="0">
                  <a:latin typeface="Palatino Linotype" pitchFamily="18" charset="0"/>
                </a:rPr>
                <a:t>Jeha Ryu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688" y="2392233"/>
              <a:ext cx="1373019" cy="180915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910989" y="2834248"/>
            <a:ext cx="1813411" cy="2174886"/>
            <a:chOff x="3681436" y="2395835"/>
            <a:chExt cx="1813411" cy="2174886"/>
          </a:xfrm>
        </p:grpSpPr>
        <p:sp>
          <p:nvSpPr>
            <p:cNvPr id="24" name="Rectangle 23"/>
            <p:cNvSpPr/>
            <p:nvPr/>
          </p:nvSpPr>
          <p:spPr>
            <a:xfrm>
              <a:off x="3681436" y="4201389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err="1" smtClean="0">
                  <a:latin typeface="Palatino Linotype" pitchFamily="18" charset="0"/>
                </a:rPr>
                <a:t>Topi</a:t>
              </a: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err="1">
                  <a:latin typeface="Palatino Linotype" pitchFamily="18" charset="0"/>
                </a:rPr>
                <a:t>Kaaresoja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3" r="21512"/>
            <a:stretch/>
          </p:blipFill>
          <p:spPr>
            <a:xfrm>
              <a:off x="3833353" y="2395835"/>
              <a:ext cx="1509576" cy="180555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35189" y="2834249"/>
            <a:ext cx="1813411" cy="2194951"/>
            <a:chOff x="6035189" y="2395836"/>
            <a:chExt cx="1813411" cy="2194951"/>
          </a:xfrm>
        </p:grpSpPr>
        <p:sp>
          <p:nvSpPr>
            <p:cNvPr id="21" name="Rectangle 20"/>
            <p:cNvSpPr/>
            <p:nvPr/>
          </p:nvSpPr>
          <p:spPr>
            <a:xfrm>
              <a:off x="6035189" y="4221455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smtClean="0">
                  <a:latin typeface="Palatino Linotype" pitchFamily="18" charset="0"/>
                </a:rPr>
                <a:t>Ken Salisbury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2" t="10116" r="27145" b="27146"/>
            <a:stretch/>
          </p:blipFill>
          <p:spPr>
            <a:xfrm>
              <a:off x="6280404" y="2395836"/>
              <a:ext cx="1322980" cy="1805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676400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929017"/>
            <a:ext cx="7924799" cy="1338183"/>
          </a:xfrm>
          <a:noFill/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“A </a:t>
            </a:r>
            <a:r>
              <a:rPr lang="en-US" b="1" dirty="0" err="1" smtClean="0">
                <a:solidFill>
                  <a:schemeClr val="tx1"/>
                </a:solidFill>
              </a:rPr>
              <a:t>Haptically</a:t>
            </a:r>
            <a:r>
              <a:rPr lang="en-US" b="1" dirty="0" smtClean="0">
                <a:solidFill>
                  <a:schemeClr val="tx1"/>
                </a:solidFill>
              </a:rPr>
              <a:t> Accurate Practice Carillon”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Joey Brink, Ying (Jean) Zheng, John Morrell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7809" y="1628001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1981200"/>
            <a:ext cx="2209801" cy="3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5123" name="6571fc77-6d16-4316-acd8-891dd3130a4f" descr="90EFBE76-1BAA-4A14-A0DE-370E5CAB3534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/>
          <a:stretch/>
        </p:blipFill>
        <p:spPr bwMode="auto">
          <a:xfrm>
            <a:off x="1371600" y="1023582"/>
            <a:ext cx="6410325" cy="58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5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676400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524000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VerroTeach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Visuo</a:t>
            </a:r>
            <a:r>
              <a:rPr lang="en-US" b="1" dirty="0" smtClean="0">
                <a:solidFill>
                  <a:schemeClr val="tx1"/>
                </a:solidFill>
              </a:rPr>
              <a:t>-Audio-Haptic Training for Dental Caries Detection,”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Margrit</a:t>
            </a:r>
            <a:r>
              <a:rPr lang="en-US" b="1" dirty="0" smtClean="0">
                <a:solidFill>
                  <a:schemeClr val="tx1"/>
                </a:solidFill>
              </a:rPr>
              <a:t> P. Maggio, Robert </a:t>
            </a:r>
            <a:r>
              <a:rPr lang="en-US" b="1" dirty="0" err="1" smtClean="0">
                <a:solidFill>
                  <a:schemeClr val="tx1"/>
                </a:solidFill>
              </a:rPr>
              <a:t>Parajon</a:t>
            </a:r>
            <a:r>
              <a:rPr lang="en-US" b="1" dirty="0" smtClean="0">
                <a:solidFill>
                  <a:schemeClr val="tx1"/>
                </a:solidFill>
              </a:rPr>
              <a:t>, Katherine J. Kuchenbecker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7809" y="1628001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1981200"/>
            <a:ext cx="2209801" cy="3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6146" name="504f2ed4-1264-44db-bbae-f1fe03853121" descr="07C6E715-D767-4BCD-81AC-F6801EB10E77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/>
          <a:stretch/>
        </p:blipFill>
        <p:spPr bwMode="auto">
          <a:xfrm>
            <a:off x="1362075" y="923330"/>
            <a:ext cx="6410325" cy="593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8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676400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3005217"/>
            <a:ext cx="9144000" cy="1338183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“TECHTILE Toolkit,”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Kouta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Minamizawa</a:t>
            </a:r>
            <a:r>
              <a:rPr lang="en-US" b="1" dirty="0" smtClean="0">
                <a:solidFill>
                  <a:schemeClr val="tx1"/>
                </a:solidFill>
              </a:rPr>
              <a:t>, Masashi </a:t>
            </a:r>
            <a:r>
              <a:rPr lang="en-US" b="1" dirty="0" err="1" smtClean="0">
                <a:solidFill>
                  <a:schemeClr val="tx1"/>
                </a:solidFill>
              </a:rPr>
              <a:t>Nakatani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Yasuaki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Kakehi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Soichiro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Mihara</a:t>
            </a:r>
            <a:r>
              <a:rPr lang="en-US" b="1" dirty="0" smtClean="0">
                <a:solidFill>
                  <a:schemeClr val="tx1"/>
                </a:solidFill>
              </a:rPr>
              <a:t>, Susumu </a:t>
            </a:r>
            <a:r>
              <a:rPr lang="en-US" b="1" dirty="0" err="1" smtClean="0">
                <a:solidFill>
                  <a:schemeClr val="tx1"/>
                </a:solidFill>
              </a:rPr>
              <a:t>Tachi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7809" y="1628001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1981200"/>
            <a:ext cx="2209801" cy="3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Demo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7170" name="4bec347b-71d6-4d4a-ba9a-823ae86503a0" descr="C4D01888-DE9F-4F4B-B55F-5BC1BDFAB5E5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/>
          <a:stretch/>
        </p:blipFill>
        <p:spPr bwMode="auto">
          <a:xfrm>
            <a:off x="1362075" y="1023582"/>
            <a:ext cx="6410325" cy="58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9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3276600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Best </a:t>
            </a:r>
            <a:r>
              <a:rPr lang="en-US" b="1" dirty="0" smtClean="0">
                <a:solidFill>
                  <a:schemeClr val="tx1"/>
                </a:solidFill>
              </a:rPr>
              <a:t>Teaser</a:t>
            </a:r>
            <a:r>
              <a:rPr lang="en-US" dirty="0" smtClean="0">
                <a:solidFill>
                  <a:schemeClr val="tx1"/>
                </a:solidFill>
              </a:rPr>
              <a:t> Award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Best </a:t>
            </a:r>
            <a:r>
              <a:rPr lang="en-US" b="1" dirty="0" smtClean="0">
                <a:solidFill>
                  <a:schemeClr val="tx1"/>
                </a:solidFill>
              </a:rPr>
              <a:t>Poster</a:t>
            </a:r>
            <a:r>
              <a:rPr lang="en-US" dirty="0" smtClean="0">
                <a:solidFill>
                  <a:schemeClr val="tx1"/>
                </a:solidFill>
              </a:rPr>
              <a:t> Award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Best </a:t>
            </a:r>
            <a:r>
              <a:rPr lang="en-US" b="1" dirty="0" smtClean="0">
                <a:solidFill>
                  <a:schemeClr val="tx1"/>
                </a:solidFill>
              </a:rPr>
              <a:t>Student Paper </a:t>
            </a:r>
            <a:r>
              <a:rPr lang="en-US" dirty="0" smtClean="0">
                <a:solidFill>
                  <a:schemeClr val="tx1"/>
                </a:solidFill>
              </a:rPr>
              <a:t>Award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Best </a:t>
            </a:r>
            <a:r>
              <a:rPr lang="en-US" b="1" dirty="0" smtClean="0">
                <a:solidFill>
                  <a:schemeClr val="tx1"/>
                </a:solidFill>
              </a:rPr>
              <a:t>Paper</a:t>
            </a:r>
            <a:r>
              <a:rPr lang="en-US" dirty="0" smtClean="0">
                <a:solidFill>
                  <a:schemeClr val="tx1"/>
                </a:solidFill>
              </a:rPr>
              <a:t> Award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Best </a:t>
            </a:r>
            <a:r>
              <a:rPr lang="en-US" b="1" dirty="0" smtClean="0">
                <a:solidFill>
                  <a:schemeClr val="tx1"/>
                </a:solidFill>
              </a:rPr>
              <a:t>Demo</a:t>
            </a:r>
            <a:r>
              <a:rPr lang="en-US" dirty="0" smtClean="0">
                <a:solidFill>
                  <a:schemeClr val="tx1"/>
                </a:solidFill>
              </a:rPr>
              <a:t> Awards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8" y="1371600"/>
            <a:ext cx="1871672" cy="717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8" y="2286000"/>
            <a:ext cx="1664394" cy="748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8" y="3093859"/>
            <a:ext cx="1752600" cy="48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8" y="4495800"/>
            <a:ext cx="1528864" cy="254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8" y="3629145"/>
            <a:ext cx="1752600" cy="48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0832" y="129540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sz="4800" dirty="0" smtClean="0"/>
              <a:t>Selection of Best Teaser Award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Voted by YOU – the conference attendees</a:t>
            </a:r>
          </a:p>
          <a:p>
            <a:pPr marL="274320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Organized and tallied by an ad-hoc committee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28165" y="2362200"/>
            <a:ext cx="1972235" cy="2579132"/>
            <a:chOff x="995083" y="2362200"/>
            <a:chExt cx="1972235" cy="25791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56" y="2362200"/>
              <a:ext cx="1789888" cy="21478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95083" y="4572000"/>
              <a:ext cx="1972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Will Provancher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7965" y="2396854"/>
            <a:ext cx="1972235" cy="2556146"/>
            <a:chOff x="2743200" y="2396854"/>
            <a:chExt cx="1972235" cy="2556146"/>
          </a:xfrm>
        </p:grpSpPr>
        <p:sp>
          <p:nvSpPr>
            <p:cNvPr id="10" name="Rectangle 9"/>
            <p:cNvSpPr/>
            <p:nvPr/>
          </p:nvSpPr>
          <p:spPr>
            <a:xfrm>
              <a:off x="2743200" y="4583668"/>
              <a:ext cx="1972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Brian Gleeson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9" b="2918"/>
            <a:stretch/>
          </p:blipFill>
          <p:spPr>
            <a:xfrm>
              <a:off x="2780751" y="2396854"/>
              <a:ext cx="1897132" cy="210738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15000" y="2375765"/>
            <a:ext cx="1976205" cy="2577235"/>
            <a:chOff x="6979140" y="2375765"/>
            <a:chExt cx="1976205" cy="2577235"/>
          </a:xfrm>
        </p:grpSpPr>
        <p:sp>
          <p:nvSpPr>
            <p:cNvPr id="9" name="Rectangle 8"/>
            <p:cNvSpPr/>
            <p:nvPr/>
          </p:nvSpPr>
          <p:spPr>
            <a:xfrm>
              <a:off x="6981125" y="4583668"/>
              <a:ext cx="1972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James </a:t>
              </a:r>
              <a:r>
                <a:rPr lang="en-US" b="1" i="1" dirty="0" err="1">
                  <a:latin typeface="Palatino Linotype" pitchFamily="18" charset="0"/>
                </a:rPr>
                <a:t>Gwilliam</a:t>
              </a:r>
              <a:r>
                <a:rPr lang="en-US" b="1" i="1" dirty="0">
                  <a:latin typeface="Palatino Linotype" pitchFamily="18" charset="0"/>
                </a:rPr>
                <a:t> 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140" y="2375765"/>
              <a:ext cx="1976205" cy="2134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7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676400"/>
            <a:ext cx="577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Teaser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58650"/>
            <a:ext cx="1957315" cy="75068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7924799" cy="1378803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“User </a:t>
            </a:r>
            <a:r>
              <a:rPr lang="en-US" b="1" dirty="0">
                <a:solidFill>
                  <a:schemeClr val="tx1"/>
                </a:solidFill>
              </a:rPr>
              <a:t>Performance in Complex Bi-manual Haptic Manipulation with 3 DOFs vs. 6 </a:t>
            </a:r>
            <a:r>
              <a:rPr lang="en-US" b="1" dirty="0" smtClean="0">
                <a:solidFill>
                  <a:schemeClr val="tx1"/>
                </a:solidFill>
              </a:rPr>
              <a:t>DOFs,”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Rene </a:t>
            </a:r>
            <a:r>
              <a:rPr lang="en-US" b="1" dirty="0">
                <a:solidFill>
                  <a:schemeClr val="tx1"/>
                </a:solidFill>
              </a:rPr>
              <a:t>Weller, Gabriel </a:t>
            </a:r>
            <a:r>
              <a:rPr lang="en-US" b="1" dirty="0" err="1">
                <a:solidFill>
                  <a:schemeClr val="tx1"/>
                </a:solidFill>
              </a:rPr>
              <a:t>Zachmann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600200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Teaser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1026" name="92a4bf6b-27ba-4816-aa42-65b69c4cdbef" descr="BCA3C3AA-CF74-423A-A24C-ED3B42C76289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/>
          <a:stretch/>
        </p:blipFill>
        <p:spPr bwMode="auto">
          <a:xfrm>
            <a:off x="1362075" y="923330"/>
            <a:ext cx="6410325" cy="593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6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37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Selection of Best Poster, Best Student Paper, and Best Paper Awards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109829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Candidates nominated by Conference Program Committee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Winner selected by a Best Paper Awards Committee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2611082"/>
            <a:ext cx="1813411" cy="2570518"/>
            <a:chOff x="990600" y="2534882"/>
            <a:chExt cx="1813411" cy="25705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0" t="1" r="40552" b="46946"/>
            <a:stretch/>
          </p:blipFill>
          <p:spPr>
            <a:xfrm>
              <a:off x="1029451" y="2534882"/>
              <a:ext cx="1735708" cy="21572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90600" y="4736068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Antonio Frisoli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7000" y="2590800"/>
            <a:ext cx="1905000" cy="2579132"/>
            <a:chOff x="2667000" y="2590800"/>
            <a:chExt cx="1905000" cy="25791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8" t="3061" r="30000" b="16905"/>
            <a:stretch/>
          </p:blipFill>
          <p:spPr>
            <a:xfrm>
              <a:off x="2667000" y="2590800"/>
              <a:ext cx="1905000" cy="21516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712795" y="4800600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Lynette Jones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26076"/>
            <a:ext cx="2133600" cy="2479324"/>
            <a:chOff x="6324600" y="2614408"/>
            <a:chExt cx="2133600" cy="2479324"/>
          </a:xfrm>
        </p:grpSpPr>
        <p:pic>
          <p:nvPicPr>
            <p:cNvPr id="6" name="Picture 5" descr="pub10_cropped.jpg"/>
            <p:cNvPicPr>
              <a:picLocks noChangeAspect="1"/>
            </p:cNvPicPr>
            <p:nvPr/>
          </p:nvPicPr>
          <p:blipFill>
            <a:blip r:embed="rId6" cstate="print"/>
            <a:srcRect l="8596" r="5197"/>
            <a:stretch>
              <a:fillRect/>
            </a:stretch>
          </p:blipFill>
          <p:spPr>
            <a:xfrm>
              <a:off x="6491300" y="2614408"/>
              <a:ext cx="1800200" cy="208823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24600" y="4724400"/>
              <a:ext cx="213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>
                  <a:latin typeface="Palatino Linotype" pitchFamily="18" charset="0"/>
                </a:rPr>
                <a:t> </a:t>
              </a:r>
              <a:r>
                <a:rPr lang="en-US" b="1" i="1" dirty="0" smtClean="0">
                  <a:latin typeface="Palatino Linotype" pitchFamily="18" charset="0"/>
                </a:rPr>
                <a:t>Hong Tan (Chair)</a:t>
              </a:r>
              <a:endParaRPr lang="en-US" sz="2000" i="1" dirty="0">
                <a:latin typeface="Bookman Old Style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2590800"/>
            <a:ext cx="1813411" cy="2502932"/>
            <a:chOff x="4645702" y="2590800"/>
            <a:chExt cx="1813411" cy="2502932"/>
          </a:xfrm>
        </p:grpSpPr>
        <p:sp>
          <p:nvSpPr>
            <p:cNvPr id="19" name="Rectangle 18"/>
            <p:cNvSpPr/>
            <p:nvPr/>
          </p:nvSpPr>
          <p:spPr>
            <a:xfrm>
              <a:off x="4645702" y="4724400"/>
              <a:ext cx="18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36600" algn="l"/>
                  <a:tab pos="2743200" algn="l"/>
                  <a:tab pos="4859338" algn="l"/>
                  <a:tab pos="6796088" algn="l"/>
                </a:tabLst>
              </a:pPr>
              <a:r>
                <a:rPr lang="en-US" b="1" i="1" dirty="0" smtClean="0">
                  <a:latin typeface="Palatino Linotype" pitchFamily="18" charset="0"/>
                </a:rPr>
                <a:t>Jeha Ryu</a:t>
              </a:r>
              <a:endParaRPr lang="en-US" sz="2000" i="1" dirty="0">
                <a:latin typeface="Bookman Old Style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401" y="2590800"/>
              <a:ext cx="1624013" cy="2139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676400"/>
            <a:ext cx="5734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Poster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929017"/>
            <a:ext cx="8229600" cy="1338183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ActivePaD</a:t>
            </a:r>
            <a:r>
              <a:rPr lang="en-US" b="1" dirty="0" smtClean="0">
                <a:solidFill>
                  <a:schemeClr val="tx1"/>
                </a:solidFill>
              </a:rPr>
              <a:t> Surface Haptic Device,”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Joe </a:t>
            </a:r>
            <a:r>
              <a:rPr lang="en-US" b="1" dirty="0" err="1" smtClean="0">
                <a:solidFill>
                  <a:schemeClr val="tx1"/>
                </a:solidFill>
              </a:rPr>
              <a:t>Mullenbach</a:t>
            </a:r>
            <a:r>
              <a:rPr lang="en-US" b="1" dirty="0" smtClean="0">
                <a:solidFill>
                  <a:schemeClr val="tx1"/>
                </a:solidFill>
              </a:rPr>
              <a:t>, Dan Johnson, J. Edward Colgate, Michael A. </a:t>
            </a:r>
            <a:r>
              <a:rPr lang="en-US" b="1" dirty="0" err="1" smtClean="0">
                <a:solidFill>
                  <a:schemeClr val="tx1"/>
                </a:solidFill>
              </a:rPr>
              <a:t>Peshkin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52600"/>
            <a:ext cx="1972734" cy="8877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7000" y="1447800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Poster Award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pic>
        <p:nvPicPr>
          <p:cNvPr id="2050" name="6cc3c7de-99ad-43e0-957f-9ab19ba6aa0b" descr="4195C0E9-A56E-4D63-A46D-8AC16EA6DCE8@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/>
          <a:stretch/>
        </p:blipFill>
        <p:spPr bwMode="auto">
          <a:xfrm>
            <a:off x="1371600" y="1050878"/>
            <a:ext cx="6410325" cy="58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38100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2012 IEEE Haptics Symposium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 4-7, 2012 | Vancouver, Canada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"/>
            <a:ext cx="1120214" cy="1371600"/>
          </a:xfrm>
          <a:prstGeom prst="rect">
            <a:avLst/>
          </a:prstGeom>
        </p:spPr>
      </p:pic>
      <p:pic>
        <p:nvPicPr>
          <p:cNvPr id="1027" name="Picture 3" descr="C:\Users\omalleym\Dropbox\HS-2012\WEBSITE\images\use\Vancouver Panorama-lic_Sos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3" b="14007"/>
          <a:stretch/>
        </p:blipFill>
        <p:spPr bwMode="auto">
          <a:xfrm>
            <a:off x="0" y="5265175"/>
            <a:ext cx="9144000" cy="15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1676400"/>
            <a:ext cx="5931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Old English Text MT" pitchFamily="66" charset="0"/>
                <a:cs typeface="Arial" pitchFamily="34" charset="0"/>
              </a:rPr>
              <a:t>Best Student Paper</a:t>
            </a:r>
            <a:endParaRPr lang="en-US" sz="5400" b="1" dirty="0">
              <a:latin typeface="Old English Text MT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658380"/>
            <a:ext cx="8077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________________________	________________________________________________________</a:t>
            </a:r>
          </a:p>
          <a:p>
            <a:r>
              <a:rPr lang="en-US" sz="1400" dirty="0" smtClean="0"/>
              <a:t>Chair, Awards Committee 				               Co-Chairs, HS 2012                 </a:t>
            </a:r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1686580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“Co-Location of Force and Action Improves Identification of Force-Displacement Features,”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Jeremy D. Brown, R. Brent Gillespie, Duane Gardner, Emmanuel A. </a:t>
            </a:r>
            <a:r>
              <a:rPr lang="en-US" b="1" dirty="0" err="1" smtClean="0">
                <a:solidFill>
                  <a:schemeClr val="tx1"/>
                </a:solidFill>
              </a:rPr>
              <a:t>Gansallo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61101"/>
            <a:ext cx="1752600" cy="4875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9400" y="1600200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Sponsored by</a:t>
            </a:r>
            <a:endPara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261</TotalTime>
  <Words>465</Words>
  <Application>Microsoft Office PowerPoint</Application>
  <PresentationFormat>On-screen Show (4:3)</PresentationFormat>
  <Paragraphs>103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Award Ceremony</vt:lpstr>
      <vt:lpstr>Awards</vt:lpstr>
      <vt:lpstr>Selection of Best Teaser Award</vt:lpstr>
      <vt:lpstr>PowerPoint Presentation</vt:lpstr>
      <vt:lpstr>PowerPoint Presentation</vt:lpstr>
      <vt:lpstr>Selection of Best Poster, Best Student Paper, and Best Paper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of Best Demo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omalleym</dc:creator>
  <cp:lastModifiedBy>hongtan</cp:lastModifiedBy>
  <cp:revision>117</cp:revision>
  <dcterms:created xsi:type="dcterms:W3CDTF">2012-02-17T15:11:35Z</dcterms:created>
  <dcterms:modified xsi:type="dcterms:W3CDTF">2012-03-17T10:22:00Z</dcterms:modified>
</cp:coreProperties>
</file>